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9" r:id="rId4"/>
    <p:sldId id="288" r:id="rId5"/>
    <p:sldId id="280" r:id="rId6"/>
    <p:sldId id="289" r:id="rId7"/>
    <p:sldId id="281" r:id="rId8"/>
    <p:sldId id="282" r:id="rId9"/>
    <p:sldId id="283" r:id="rId10"/>
    <p:sldId id="284" r:id="rId11"/>
    <p:sldId id="285" r:id="rId12"/>
    <p:sldId id="258" r:id="rId13"/>
    <p:sldId id="259" r:id="rId14"/>
    <p:sldId id="260" r:id="rId15"/>
    <p:sldId id="290" r:id="rId16"/>
    <p:sldId id="261" r:id="rId17"/>
    <p:sldId id="262" r:id="rId18"/>
    <p:sldId id="291" r:id="rId19"/>
    <p:sldId id="297" r:id="rId20"/>
    <p:sldId id="292" r:id="rId21"/>
    <p:sldId id="298" r:id="rId22"/>
    <p:sldId id="299" r:id="rId23"/>
    <p:sldId id="300" r:id="rId24"/>
    <p:sldId id="263" r:id="rId25"/>
    <p:sldId id="293" r:id="rId26"/>
    <p:sldId id="294" r:id="rId27"/>
    <p:sldId id="264" r:id="rId28"/>
    <p:sldId id="265" r:id="rId29"/>
    <p:sldId id="266" r:id="rId30"/>
    <p:sldId id="278" r:id="rId31"/>
    <p:sldId id="303" r:id="rId32"/>
    <p:sldId id="295" r:id="rId33"/>
    <p:sldId id="296" r:id="rId34"/>
    <p:sldId id="301" r:id="rId35"/>
    <p:sldId id="267" r:id="rId36"/>
    <p:sldId id="274" r:id="rId37"/>
    <p:sldId id="275" r:id="rId38"/>
    <p:sldId id="268" r:id="rId39"/>
    <p:sldId id="272" r:id="rId40"/>
    <p:sldId id="273" r:id="rId41"/>
    <p:sldId id="269" r:id="rId42"/>
    <p:sldId id="302" r:id="rId43"/>
    <p:sldId id="270" r:id="rId44"/>
    <p:sldId id="27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86397" autoAdjust="0"/>
  </p:normalViewPr>
  <p:slideViewPr>
    <p:cSldViewPr snapToGrid="0">
      <p:cViewPr>
        <p:scale>
          <a:sx n="70" d="100"/>
          <a:sy n="70" d="100"/>
        </p:scale>
        <p:origin x="-468" y="2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99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81058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347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73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32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617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0784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5650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717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315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549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663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480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126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58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444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254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614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5FB024-D7AD-4EDC-B7E2-13323281C292}" type="datetimeFigureOut">
              <a:rPr lang="ru-RU" smtClean="0"/>
              <a:pPr/>
              <a:t>06.02.2017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434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rafamania.net/uploads/posts/2013-08/thumbs/1376817450_4-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318"/>
          <a:stretch/>
        </p:blipFill>
        <p:spPr bwMode="auto">
          <a:xfrm>
            <a:off x="0" y="0"/>
            <a:ext cx="12192000" cy="477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7399" y="2702257"/>
            <a:ext cx="10376469" cy="560923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0000"/>
                </a:solidFill>
              </a:rPr>
              <a:t>                                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> </a:t>
            </a:r>
            <a:br>
              <a:rPr lang="ru-RU" sz="4800" dirty="0"/>
            </a:br>
            <a:r>
              <a:rPr lang="ru-RU" sz="4800" dirty="0" smtClean="0"/>
              <a:t>                                                     </a:t>
            </a:r>
            <a:r>
              <a:rPr lang="ru-RU" sz="4800" dirty="0" smtClean="0">
                <a:solidFill>
                  <a:srgbClr val="FF0000"/>
                </a:solidFill>
              </a:rPr>
              <a:t>Мастер -  класс                                                           «Праздник красивой речи</a:t>
            </a:r>
            <a:r>
              <a:rPr lang="ru-RU" sz="4900" b="1" dirty="0" smtClean="0">
                <a:solidFill>
                  <a:srgbClr val="FF0000"/>
                </a:solidFill>
              </a:rPr>
              <a:t>»</a:t>
            </a:r>
            <a:r>
              <a:rPr lang="ru-RU" sz="4900" b="1" dirty="0">
                <a:solidFill>
                  <a:srgbClr val="FF0000"/>
                </a:solidFill>
              </a:rPr>
              <a:t/>
            </a:r>
            <a:br>
              <a:rPr lang="ru-RU" sz="4900" b="1" dirty="0">
                <a:solidFill>
                  <a:srgbClr val="FF0000"/>
                </a:solidFill>
              </a:rPr>
            </a:br>
            <a:r>
              <a:rPr lang="ru-RU" sz="2200" dirty="0"/>
              <a:t> </a:t>
            </a:r>
            <a:br>
              <a:rPr lang="ru-RU" sz="2200" dirty="0"/>
            </a:b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 smtClean="0"/>
              <a:t>						</a:t>
            </a:r>
            <a:r>
              <a:rPr lang="ru-RU" sz="2700" dirty="0" smtClean="0">
                <a:latin typeface="+mn-lt"/>
              </a:rPr>
              <a:t> Учитель-логопед </a:t>
            </a:r>
            <a:br>
              <a:rPr lang="ru-RU" sz="2700" dirty="0" smtClean="0">
                <a:latin typeface="+mn-lt"/>
              </a:rPr>
            </a:br>
            <a:r>
              <a:rPr lang="ru-RU" sz="2700" dirty="0" smtClean="0">
                <a:latin typeface="+mn-lt"/>
              </a:rPr>
              <a:t>							МБДОУ № 10 «Золушка»</a:t>
            </a:r>
            <a:r>
              <a:rPr lang="ru-RU" sz="2700" dirty="0">
                <a:latin typeface="+mn-lt"/>
              </a:rPr>
              <a:t/>
            </a:r>
            <a:br>
              <a:rPr lang="ru-RU" sz="2700" dirty="0">
                <a:latin typeface="+mn-lt"/>
              </a:rPr>
            </a:br>
            <a:r>
              <a:rPr lang="ru-RU" sz="2700" dirty="0" smtClean="0">
                <a:latin typeface="+mn-lt"/>
              </a:rPr>
              <a:t>							   Ольга Фёдоровна Иванова</a:t>
            </a:r>
            <a:r>
              <a:rPr lang="ru-RU" sz="2700" dirty="0">
                <a:latin typeface="+mn-lt"/>
              </a:rPr>
              <a:t/>
            </a:r>
            <a:br>
              <a:rPr lang="ru-RU" sz="2700" dirty="0">
                <a:latin typeface="+mn-lt"/>
              </a:rPr>
            </a:br>
            <a:r>
              <a:rPr lang="ru-RU" sz="2700" dirty="0">
                <a:latin typeface="+mn-lt"/>
              </a:rPr>
              <a:t>  </a:t>
            </a:r>
            <a:br>
              <a:rPr lang="ru-RU" sz="2700" dirty="0">
                <a:latin typeface="+mn-lt"/>
              </a:rPr>
            </a:b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91320" y="1030551"/>
            <a:ext cx="4080510" cy="509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9940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623"/>
    </mc:Choice>
    <mc:Fallback>
      <p:transition spd="slow" advTm="1262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отрабатываем  </a:t>
            </a:r>
            <a:r>
              <a:rPr lang="ru-RU" dirty="0"/>
              <a:t>артикуляционную позицию  гласных  звуков,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82937" y="2063396"/>
            <a:ext cx="4297570" cy="331118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зарисовываем </a:t>
            </a:r>
            <a:r>
              <a:rPr lang="ru-RU" dirty="0"/>
              <a:t>их в  альбомах,  </a:t>
            </a:r>
            <a:r>
              <a:rPr lang="ru-RU" dirty="0" smtClean="0"/>
              <a:t>рисуем  символы  звуков.</a:t>
            </a:r>
            <a:endParaRPr lang="ru-RU" dirty="0"/>
          </a:p>
        </p:txBody>
      </p:sp>
      <p:pic>
        <p:nvPicPr>
          <p:cNvPr id="5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1668" y="2197290"/>
            <a:ext cx="6537278" cy="4062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177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2059" y="685800"/>
            <a:ext cx="5909481" cy="48278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Сказки помогают ребёнку </a:t>
            </a:r>
            <a:r>
              <a:rPr lang="ru-RU" dirty="0"/>
              <a:t>попасть в удивительный </a:t>
            </a:r>
            <a:r>
              <a:rPr lang="ru-RU" dirty="0" smtClean="0"/>
              <a:t>мир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450375"/>
            <a:ext cx="5841242" cy="5012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437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4968" y="7744178"/>
            <a:ext cx="7738281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1476" y="526908"/>
            <a:ext cx="8816863" cy="54152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898339" y="3105835"/>
            <a:ext cx="28387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Сказки помогают </a:t>
            </a:r>
            <a:r>
              <a:rPr lang="ru-RU" sz="2400" dirty="0" smtClean="0"/>
              <a:t> зажечь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 огонёк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любознательности.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84298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963"/>
    </mc:Choice>
    <mc:Fallback>
      <p:transition spd="slow" advTm="1296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578221" y="177421"/>
            <a:ext cx="4502286" cy="5197165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ru-RU" sz="5400" dirty="0" smtClean="0">
                <a:solidFill>
                  <a:srgbClr val="C00000"/>
                </a:solidFill>
              </a:rPr>
              <a:t>Первый этап </a:t>
            </a:r>
            <a:r>
              <a:rPr lang="ru-RU" sz="5400" dirty="0"/>
              <a:t>упражнения   </a:t>
            </a:r>
            <a:r>
              <a:rPr lang="ru-RU" sz="5400" dirty="0" smtClean="0"/>
              <a:t>для  губ </a:t>
            </a:r>
            <a:endParaRPr lang="ru-RU" sz="5400" dirty="0" smtClean="0">
              <a:solidFill>
                <a:srgbClr val="C00000"/>
              </a:solidFill>
            </a:endParaRPr>
          </a:p>
          <a:p>
            <a:pPr marL="0" lvl="0" indent="0" algn="ctr">
              <a:buNone/>
            </a:pPr>
            <a:endParaRPr lang="ru-RU" sz="5400" dirty="0" smtClean="0">
              <a:solidFill>
                <a:srgbClr val="C00000"/>
              </a:solidFill>
            </a:endParaRPr>
          </a:p>
          <a:p>
            <a:pPr marL="0" lv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   Свистящие звуки </a:t>
            </a:r>
          </a:p>
          <a:p>
            <a:pPr marL="0" lvl="0" indent="0" algn="ctr">
              <a:buNone/>
            </a:pPr>
            <a:r>
              <a:rPr lang="ru-RU" dirty="0" smtClean="0"/>
              <a:t>  </a:t>
            </a:r>
            <a:r>
              <a:rPr lang="ru-RU" sz="2400" dirty="0"/>
              <a:t>«Улыбка</a:t>
            </a:r>
            <a:r>
              <a:rPr lang="ru-RU" dirty="0" smtClean="0"/>
              <a:t>»  </a:t>
            </a:r>
            <a:r>
              <a:rPr lang="ru-RU" dirty="0"/>
              <a:t>-  показали, 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48413268"/>
              </p:ext>
            </p:extLst>
          </p:nvPr>
        </p:nvGraphicFramePr>
        <p:xfrm>
          <a:off x="150125" y="3057099"/>
          <a:ext cx="7028598" cy="2379118"/>
        </p:xfrm>
        <a:graphic>
          <a:graphicData uri="http://schemas.openxmlformats.org/presentationml/2006/ole">
            <p:oleObj spid="_x0000_s6168" name="Точечный рисунок" r:id="rId3" imgW="3142857" imgH="1047619" progId="PBrush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407021" y="3057099"/>
            <a:ext cx="2483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837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386"/>
    </mc:Choice>
    <mc:Fallback>
      <p:transition spd="slow" advTm="1238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1044" y="3244334"/>
            <a:ext cx="2661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990161" y="2063396"/>
            <a:ext cx="1090346" cy="33111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240" y="-100453"/>
            <a:ext cx="9446496" cy="6460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3110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954"/>
    </mc:Choice>
    <mc:Fallback>
      <p:transition spd="slow" advTm="1395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2370" y="324845"/>
            <a:ext cx="4380931" cy="285508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Первый этап </a:t>
            </a:r>
            <a:r>
              <a:rPr lang="ru-RU" dirty="0"/>
              <a:t>упражнения   для  </a:t>
            </a:r>
            <a:r>
              <a:rPr lang="ru-RU" dirty="0" smtClean="0"/>
              <a:t>губ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369792" y="2281764"/>
            <a:ext cx="3710716" cy="3941619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dirty="0" smtClean="0"/>
              <a:t>для </a:t>
            </a:r>
            <a:r>
              <a:rPr lang="ru-RU" dirty="0"/>
              <a:t>шипящих </a:t>
            </a:r>
            <a:r>
              <a:rPr lang="ru-RU" dirty="0" smtClean="0"/>
              <a:t> звуков </a:t>
            </a:r>
            <a:r>
              <a:rPr lang="ru-RU" dirty="0"/>
              <a:t>«Рупор» </a:t>
            </a:r>
            <a:r>
              <a:rPr lang="ru-RU" dirty="0" smtClean="0"/>
              <a:t>  </a:t>
            </a:r>
          </a:p>
          <a:p>
            <a:pPr marL="0" lvl="0" indent="0" algn="ctr">
              <a:buNone/>
            </a:pPr>
            <a:r>
              <a:rPr lang="ru-RU" dirty="0" smtClean="0"/>
              <a:t> изобразили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2519" y="324845"/>
            <a:ext cx="7048500" cy="596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764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69072" y="163773"/>
            <a:ext cx="3826510" cy="5431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773003" y="2051022"/>
            <a:ext cx="5923128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cap="all" dirty="0"/>
              <a:t>Звукоподражания  на сохранные звуки /доступные  для всех детей/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cap="all" dirty="0"/>
              <a:t>Ребёнок исполняет роль медведя. У него не поставлен звук [Р].                                                                 Для звукоподражания используем низкий гласный звук:  Ы____, Ы_____. </a:t>
            </a:r>
          </a:p>
        </p:txBody>
      </p:sp>
    </p:spTree>
    <p:extLst>
      <p:ext uri="{BB962C8B-B14F-4D97-AF65-F5344CB8AC3E}">
        <p14:creationId xmlns:p14="http://schemas.microsoft.com/office/powerpoint/2010/main" xmlns="" val="125829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451"/>
    </mc:Choice>
    <mc:Fallback>
      <p:transition spd="slow" advTm="1445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69540" y="2264366"/>
            <a:ext cx="4189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/>
              <a:t>Артикуляционная гимнастика в сочетании с пальчиковой гимнастикой хорошо 	подготавливают ребёнка к интеллектуальным занятиям.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743" y="504967"/>
            <a:ext cx="6667671" cy="4998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8709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275"/>
    </mc:Choice>
    <mc:Fallback>
      <p:transition spd="slow" advTm="1327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5325" y="685800"/>
            <a:ext cx="4230806" cy="198916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второй </a:t>
            </a:r>
            <a:r>
              <a:rPr lang="ru-RU" dirty="0"/>
              <a:t>этап.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697337" y="2429301"/>
            <a:ext cx="3698544" cy="2945284"/>
          </a:xfrm>
        </p:spPr>
        <p:txBody>
          <a:bodyPr/>
          <a:lstStyle/>
          <a:p>
            <a:pPr lvl="0"/>
            <a:r>
              <a:rPr lang="ru-RU" dirty="0"/>
              <a:t>Подвижность  челюсти – открываем  рот </a:t>
            </a:r>
            <a:r>
              <a:rPr lang="ru-RU" dirty="0" smtClean="0"/>
              <a:t> </a:t>
            </a:r>
            <a:r>
              <a:rPr lang="ru-RU" dirty="0" err="1" smtClean="0"/>
              <a:t>пошире</a:t>
            </a:r>
            <a:r>
              <a:rPr lang="ru-RU" dirty="0"/>
              <a:t>, </a:t>
            </a:r>
          </a:p>
          <a:p>
            <a:pPr lvl="0"/>
            <a:r>
              <a:rPr lang="ru-RU" dirty="0"/>
              <a:t>чтобы Язычку  было, где </a:t>
            </a:r>
            <a:r>
              <a:rPr lang="ru-RU" dirty="0" smtClean="0"/>
              <a:t>развернуться </a:t>
            </a:r>
            <a:endParaRPr lang="ru-RU" dirty="0"/>
          </a:p>
          <a:p>
            <a:endParaRPr lang="ru-RU" dirty="0"/>
          </a:p>
        </p:txBody>
      </p:sp>
      <p:pic>
        <p:nvPicPr>
          <p:cNvPr id="4" name="Объект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2177" y="286603"/>
            <a:ext cx="7033147" cy="5486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167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2501" y="685800"/>
            <a:ext cx="59101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Подвижность    челюсти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369791" y="2063396"/>
            <a:ext cx="3710716" cy="3311189"/>
          </a:xfrm>
        </p:spPr>
        <p:txBody>
          <a:bodyPr/>
          <a:lstStyle/>
          <a:p>
            <a:pPr marL="0" lvl="0" indent="0">
              <a:buNone/>
            </a:pPr>
            <a:r>
              <a:rPr lang="ru-RU" dirty="0"/>
              <a:t>чтобы Язычку  было, </a:t>
            </a:r>
            <a:r>
              <a:rPr lang="ru-RU" dirty="0" smtClean="0"/>
              <a:t>  </a:t>
            </a:r>
          </a:p>
          <a:p>
            <a:pPr marL="0" lvl="0" indent="0">
              <a:buNone/>
            </a:pPr>
            <a:r>
              <a:rPr lang="ru-RU" dirty="0" smtClean="0"/>
              <a:t>                                                                                                             где развернуться:   </a:t>
            </a:r>
          </a:p>
          <a:p>
            <a:pPr marL="0" lvl="0" indent="0">
              <a:buNone/>
            </a:pPr>
            <a:r>
              <a:rPr lang="ru-RU" dirty="0" smtClean="0"/>
              <a:t>                                                                                                     подняться, </a:t>
            </a:r>
          </a:p>
          <a:p>
            <a:pPr marL="0" lvl="0" indent="0">
              <a:buNone/>
            </a:pPr>
            <a:r>
              <a:rPr lang="ru-RU" dirty="0" smtClean="0"/>
              <a:t>                             Опуститься.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32725905"/>
              </p:ext>
            </p:extLst>
          </p:nvPr>
        </p:nvGraphicFramePr>
        <p:xfrm>
          <a:off x="259306" y="586855"/>
          <a:ext cx="5663822" cy="4885897"/>
        </p:xfrm>
        <a:graphic>
          <a:graphicData uri="http://schemas.openxmlformats.org/presentationml/2006/ole">
            <p:oleObj spid="_x0000_s7185" name="Точечный рисунок" r:id="rId3" imgW="3209524" imgH="1933333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58617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919415" y="586854"/>
            <a:ext cx="4161092" cy="478773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								                           А</a:t>
            </a:r>
            <a:r>
              <a:rPr lang="ru-RU" dirty="0"/>
              <a:t>. С. </a:t>
            </a:r>
            <a:r>
              <a:rPr lang="ru-RU" dirty="0" smtClean="0"/>
              <a:t>Пушкин</a:t>
            </a:r>
          </a:p>
          <a:p>
            <a:pPr marL="0" indent="0" algn="ctr">
              <a:buNone/>
            </a:pPr>
            <a:r>
              <a:rPr lang="ru-RU" dirty="0" smtClean="0"/>
              <a:t>  </a:t>
            </a:r>
            <a:r>
              <a:rPr lang="ru-RU" dirty="0"/>
              <a:t>«А уж речь-то говорит, будто реченька журчит</a:t>
            </a:r>
            <a:r>
              <a:rPr lang="ru-RU" dirty="0" smtClean="0"/>
              <a:t>».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/>
              <a:t>«Хорошая речь – слаще мёда»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856" y="586854"/>
            <a:ext cx="5368830" cy="5800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7688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361"/>
    </mc:Choice>
    <mc:Fallback>
      <p:transition spd="slow" advTm="1336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0925" y="685800"/>
            <a:ext cx="4531758" cy="1151965"/>
          </a:xfrm>
        </p:spPr>
        <p:txBody>
          <a:bodyPr/>
          <a:lstStyle/>
          <a:p>
            <a:r>
              <a:rPr lang="ru-RU" dirty="0"/>
              <a:t>Третий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578221" y="1760561"/>
            <a:ext cx="4502286" cy="361402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Упражнения для  </a:t>
            </a:r>
            <a:r>
              <a:rPr lang="ru-RU" dirty="0" smtClean="0"/>
              <a:t>Языка                                                                                                                                                                              Свистящие </a:t>
            </a:r>
            <a:r>
              <a:rPr lang="ru-RU" dirty="0"/>
              <a:t>звуки -  убираем за нижние зубы, - показали.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Отлично!     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/>
              <a:t>шипящих: поднимаем язык за верхние зубы.  Приготовились. </a:t>
            </a:r>
            <a:r>
              <a:rPr lang="ru-RU" dirty="0" smtClean="0"/>
              <a:t>Подняли</a:t>
            </a:r>
          </a:p>
          <a:p>
            <a:pPr marL="0" indent="0">
              <a:buNone/>
            </a:pPr>
            <a:r>
              <a:rPr lang="ru-RU" dirty="0" smtClean="0"/>
              <a:t>                                Молодцы!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760" y="157040"/>
            <a:ext cx="6191506" cy="5984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715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600898" cy="178444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Спасибо!               молодцы! </a:t>
            </a:r>
            <a:br>
              <a:rPr lang="ru-RU" dirty="0" smtClean="0"/>
            </a:br>
            <a:r>
              <a:rPr lang="ru-RU" dirty="0" smtClean="0"/>
              <a:t>Ваши сказки будут опубликованы  на сайте МДОУ «Золушка»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328848" y="2063396"/>
            <a:ext cx="3751659" cy="3311189"/>
          </a:xfrm>
        </p:spPr>
        <p:txBody>
          <a:bodyPr/>
          <a:lstStyle/>
          <a:p>
            <a:r>
              <a:rPr lang="ru-RU" dirty="0" smtClean="0"/>
              <a:t>Подпишите имена  великих сказочников.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381" y="2879678"/>
            <a:ext cx="3307976" cy="3343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323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</a:t>
            </a:r>
            <a:r>
              <a:rPr lang="ru-RU" dirty="0" smtClean="0"/>
              <a:t>,  </a:t>
            </a:r>
            <a:r>
              <a:rPr lang="ru-RU" dirty="0"/>
              <a:t>наверное, </a:t>
            </a:r>
            <a:r>
              <a:rPr lang="ru-RU" dirty="0" smtClean="0"/>
              <a:t> устали</a:t>
            </a:r>
            <a:r>
              <a:rPr lang="ru-RU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82436" y="2063396"/>
            <a:ext cx="4898071" cy="3311189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-   Да</a:t>
            </a:r>
            <a:r>
              <a:rPr lang="ru-RU" dirty="0"/>
              <a:t> </a:t>
            </a:r>
            <a:r>
              <a:rPr lang="ru-RU" dirty="0" smtClean="0"/>
              <a:t> ?</a:t>
            </a:r>
            <a:endParaRPr lang="ru-RU" dirty="0"/>
          </a:p>
          <a:p>
            <a:r>
              <a:rPr lang="ru-RU" dirty="0"/>
              <a:t>И поэтому все встали,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Дружно вытянули шеи                                                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И как гуси зашипели:   «Ш _____».    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97" y="1856095"/>
            <a:ext cx="5295118" cy="4496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852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9051" y="685800"/>
            <a:ext cx="8953632" cy="1151965"/>
          </a:xfrm>
        </p:spPr>
        <p:txBody>
          <a:bodyPr/>
          <a:lstStyle/>
          <a:p>
            <a:r>
              <a:rPr lang="ru-RU" dirty="0"/>
              <a:t>Дыхательная  гимнастика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52382" y="2063396"/>
            <a:ext cx="8228125" cy="331118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способствует </a:t>
            </a:r>
            <a:r>
              <a:rPr lang="ru-RU" dirty="0" smtClean="0"/>
              <a:t>  развитию</a:t>
            </a:r>
            <a:r>
              <a:rPr lang="ru-RU" dirty="0"/>
              <a:t>…   </a:t>
            </a:r>
          </a:p>
          <a:p>
            <a:r>
              <a:rPr lang="ru-RU" dirty="0"/>
              <a:t> силы голоса</a:t>
            </a:r>
          </a:p>
          <a:p>
            <a:r>
              <a:rPr lang="ru-RU" dirty="0"/>
              <a:t>звучанию   гласных </a:t>
            </a:r>
            <a:endParaRPr lang="ru-RU" dirty="0" smtClean="0"/>
          </a:p>
          <a:p>
            <a:r>
              <a:rPr lang="ru-RU" dirty="0" smtClean="0"/>
              <a:t>И  </a:t>
            </a:r>
            <a:r>
              <a:rPr lang="ru-RU" dirty="0"/>
              <a:t>звонких согласных звуков,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</a:t>
            </a:r>
            <a:r>
              <a:rPr lang="ru-RU" dirty="0"/>
              <a:t>чёткой  дикции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проговариванию  окончаний слов, фраз.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239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56371" y="2049468"/>
            <a:ext cx="28990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- Дыхательная  гимнастика   способствует развитию… </a:t>
            </a:r>
          </a:p>
          <a:p>
            <a:r>
              <a:rPr lang="ru-RU" sz="2000" dirty="0"/>
              <a:t>  </a:t>
            </a:r>
          </a:p>
          <a:p>
            <a:r>
              <a:rPr lang="ru-RU" sz="2000" dirty="0"/>
              <a:t>          силы голоса,  звучанию   гласных и звонких согласных звуков, </a:t>
            </a:r>
          </a:p>
          <a:p>
            <a:r>
              <a:rPr lang="ru-RU" sz="2000" dirty="0"/>
              <a:t>          чёткой  дикции, проговариванию  окончаний слов, фраз.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00252" y="259306"/>
            <a:ext cx="2934267" cy="6018663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отдохнуть на травке </a:t>
            </a:r>
          </a:p>
          <a:p>
            <a:pPr marL="0" indent="0" algn="ctr">
              <a:buNone/>
            </a:pPr>
            <a:r>
              <a:rPr lang="ru-RU" dirty="0" smtClean="0"/>
              <a:t>зайка </a:t>
            </a:r>
          </a:p>
          <a:p>
            <a:pPr marL="0" indent="0" algn="ctr">
              <a:buNone/>
            </a:pPr>
            <a:r>
              <a:rPr lang="ru-RU" dirty="0" smtClean="0"/>
              <a:t>под ромашкой захотел, но его спугнул жужжаньем </a:t>
            </a:r>
          </a:p>
          <a:p>
            <a:pPr marL="0" indent="0" algn="ctr">
              <a:buNone/>
            </a:pPr>
            <a:r>
              <a:rPr lang="ru-RU" dirty="0" smtClean="0"/>
              <a:t>полосатый важный шмель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3385" y="183625"/>
            <a:ext cx="7902053" cy="586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2965">
            <a:off x="524806" y="136477"/>
            <a:ext cx="2969023" cy="2088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3536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346"/>
    </mc:Choice>
    <mc:Fallback>
      <p:transition spd="slow" advTm="1334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Дыхательный 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Тянем твёрдый согласный звук М_______.</a:t>
            </a: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Если  ребёнок  тянет звук до 5 секунд, значит  это просто  здорово - здорово!</a:t>
            </a: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Если больше 5 сек – отлично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/>
              <a:t>оцените </a:t>
            </a:r>
            <a:r>
              <a:rPr lang="ru-RU" sz="2800" dirty="0" smtClean="0"/>
              <a:t>   себя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72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7212" y="685800"/>
            <a:ext cx="3535470" cy="11519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одуванчик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219666" y="2063396"/>
            <a:ext cx="3860841" cy="3311189"/>
          </a:xfrm>
        </p:spPr>
        <p:txBody>
          <a:bodyPr/>
          <a:lstStyle/>
          <a:p>
            <a:r>
              <a:rPr lang="ru-RU" dirty="0" smtClean="0"/>
              <a:t>Полетели  высоко  </a:t>
            </a:r>
          </a:p>
          <a:p>
            <a:pPr marL="0" indent="0">
              <a:buNone/>
            </a:pPr>
            <a:r>
              <a:rPr lang="ru-RU" dirty="0" smtClean="0"/>
              <a:t>                          белые пушинки…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672" y="122828"/>
            <a:ext cx="6400800" cy="618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0605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851176" y="2008805"/>
            <a:ext cx="4120149" cy="331118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                                                              </a:t>
            </a:r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6937" y="348017"/>
            <a:ext cx="7049068" cy="578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670" y="569793"/>
            <a:ext cx="3725839" cy="4947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9717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756"/>
    </mc:Choice>
    <mc:Fallback>
      <p:transition spd="slow" advTm="1575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1320" y="814979"/>
            <a:ext cx="8381000" cy="54561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691121" y="4210588"/>
            <a:ext cx="2827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Игра на губной  гармошке                 сопровождает </a:t>
            </a:r>
            <a:endParaRPr lang="ru-RU" sz="2400" dirty="0"/>
          </a:p>
          <a:p>
            <a:pPr algn="ctr"/>
            <a:r>
              <a:rPr lang="ru-RU" sz="2400" dirty="0" smtClean="0"/>
              <a:t>сказку.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6957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522"/>
    </mc:Choice>
    <mc:Fallback>
      <p:transition spd="slow" advTm="12522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73647" y="262247"/>
            <a:ext cx="4472059" cy="533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459940" y="3285798"/>
            <a:ext cx="40897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Учёные доказали, что  речь неразрывно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связана  с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мелкой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общей  моторикой.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69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363"/>
    </mc:Choice>
    <mc:Fallback>
      <p:transition spd="slow" advTm="1436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052" y="808629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Артикуляционная гимнастика в сказочных образах.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55344" y="2063396"/>
            <a:ext cx="10125164" cy="33111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«Сказка ложь, да в ней намёк:  добрым молодцам урок</a:t>
            </a:r>
            <a:r>
              <a:rPr lang="ru-RU" dirty="0" smtClean="0"/>
              <a:t>». </a:t>
            </a:r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В </a:t>
            </a:r>
            <a:r>
              <a:rPr lang="ru-RU" dirty="0"/>
              <a:t>наших  сказках  живут добрые волшебники: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Весёлый </a:t>
            </a:r>
            <a:r>
              <a:rPr lang="ru-RU" dirty="0"/>
              <a:t>Язычок,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Губки-голубки</a:t>
            </a:r>
            <a:r>
              <a:rPr lang="ru-RU" dirty="0"/>
              <a:t>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err="1" smtClean="0"/>
              <a:t>Зубочки</a:t>
            </a:r>
            <a:r>
              <a:rPr lang="ru-RU" dirty="0" smtClean="0"/>
              <a:t>-дубочки,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/>
              <a:t>Звонкий Голосок  </a:t>
            </a:r>
            <a:r>
              <a:rPr lang="ru-RU" dirty="0" smtClean="0"/>
              <a:t>  и </a:t>
            </a:r>
          </a:p>
          <a:p>
            <a:pPr marL="0" indent="0" algn="ctr">
              <a:buNone/>
            </a:pPr>
            <a:r>
              <a:rPr lang="ru-RU" dirty="0" smtClean="0"/>
              <a:t>Тёплый  </a:t>
            </a:r>
            <a:r>
              <a:rPr lang="ru-RU" dirty="0"/>
              <a:t>Ветерок.</a:t>
            </a:r>
          </a:p>
        </p:txBody>
      </p:sp>
    </p:spTree>
    <p:extLst>
      <p:ext uri="{BB962C8B-B14F-4D97-AF65-F5344CB8AC3E}">
        <p14:creationId xmlns:p14="http://schemas.microsoft.com/office/powerpoint/2010/main" xmlns="" val="9345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2555" y="453788"/>
            <a:ext cx="3220872" cy="54556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4400" dirty="0" smtClean="0"/>
              <a:t>плавная воздушная  струя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5" name="Объект 4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928" y="371427"/>
            <a:ext cx="7862445" cy="5920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19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22376" y="218366"/>
            <a:ext cx="6058131" cy="5636524"/>
          </a:xfrm>
        </p:spPr>
        <p:txBody>
          <a:bodyPr/>
          <a:lstStyle/>
          <a:p>
            <a:r>
              <a:rPr lang="ru-RU" dirty="0"/>
              <a:t>Говорить только на выдохе;</a:t>
            </a:r>
          </a:p>
          <a:p>
            <a:r>
              <a:rPr lang="ru-RU" smtClean="0"/>
              <a:t>Вдох </a:t>
            </a:r>
            <a:r>
              <a:rPr lang="ru-RU" dirty="0"/>
              <a:t>делать  через рот – короткий, бесшумный, </a:t>
            </a:r>
            <a:r>
              <a:rPr lang="ru-RU" dirty="0" smtClean="0"/>
              <a:t>  а </a:t>
            </a:r>
            <a:r>
              <a:rPr lang="ru-RU" dirty="0"/>
              <a:t>выдох длительный и плавный;</a:t>
            </a:r>
          </a:p>
          <a:p>
            <a:r>
              <a:rPr lang="ru-RU" dirty="0" smtClean="0"/>
              <a:t>Плечи </a:t>
            </a:r>
            <a:r>
              <a:rPr lang="ru-RU" dirty="0"/>
              <a:t>должны быть неподвижны, шея расслаблена;</a:t>
            </a:r>
          </a:p>
          <a:p>
            <a:r>
              <a:rPr lang="ru-RU" dirty="0" smtClean="0"/>
              <a:t> </a:t>
            </a:r>
            <a:r>
              <a:rPr lang="ru-RU" dirty="0"/>
              <a:t>Сразу после вдоха следует начинать говорить, не задерживая дыхания;</a:t>
            </a:r>
          </a:p>
          <a:p>
            <a:r>
              <a:rPr lang="ru-RU" dirty="0" smtClean="0"/>
              <a:t>Между </a:t>
            </a:r>
            <a:r>
              <a:rPr lang="ru-RU" dirty="0"/>
              <a:t>выдохом и вдохом обязательно сделать небольшую остановку 2 – 3 секунды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Во время речевого вдоха не должно быть никакого напряжения.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87" y="163773"/>
            <a:ext cx="4531057" cy="6496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26278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25" y="272956"/>
            <a:ext cx="10932558" cy="91116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Мелкая            моторика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165075" y="1050878"/>
            <a:ext cx="4189862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Две </a:t>
            </a:r>
            <a:r>
              <a:rPr lang="ru-RU" dirty="0" smtClean="0"/>
              <a:t> сестрицы</a:t>
            </a:r>
            <a:r>
              <a:rPr lang="ru-RU" dirty="0"/>
              <a:t>, </a:t>
            </a:r>
            <a:r>
              <a:rPr lang="ru-RU" dirty="0" smtClean="0"/>
              <a:t> две  </a:t>
            </a:r>
            <a:r>
              <a:rPr lang="ru-RU" dirty="0"/>
              <a:t>руки</a:t>
            </a:r>
          </a:p>
          <a:p>
            <a:pPr marL="0" indent="0">
              <a:buNone/>
            </a:pPr>
            <a:r>
              <a:rPr lang="ru-RU" dirty="0" smtClean="0"/>
              <a:t>Левая  и  </a:t>
            </a:r>
            <a:r>
              <a:rPr lang="ru-RU" dirty="0"/>
              <a:t>правая.</a:t>
            </a:r>
          </a:p>
          <a:p>
            <a:pPr marL="0" indent="0">
              <a:buNone/>
            </a:pPr>
            <a:r>
              <a:rPr lang="ru-RU" dirty="0"/>
              <a:t>Рубят,         </a:t>
            </a:r>
            <a:r>
              <a:rPr lang="ru-RU" dirty="0" smtClean="0"/>
              <a:t>    </a:t>
            </a:r>
            <a:r>
              <a:rPr lang="ru-RU" dirty="0"/>
              <a:t>роют,      </a:t>
            </a:r>
            <a:r>
              <a:rPr lang="ru-RU" dirty="0" smtClean="0"/>
              <a:t>   строят.                                     </a:t>
            </a:r>
          </a:p>
          <a:p>
            <a:pPr marL="0" indent="0">
              <a:buNone/>
            </a:pPr>
            <a:r>
              <a:rPr lang="ru-RU" dirty="0" smtClean="0"/>
              <a:t>Рвут  </a:t>
            </a:r>
            <a:r>
              <a:rPr lang="ru-RU" dirty="0"/>
              <a:t>на </a:t>
            </a:r>
            <a:r>
              <a:rPr lang="ru-RU" dirty="0" smtClean="0"/>
              <a:t> грядке  сорняки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И  </a:t>
            </a:r>
            <a:r>
              <a:rPr lang="ru-RU" dirty="0"/>
              <a:t>друг </a:t>
            </a:r>
            <a:r>
              <a:rPr lang="ru-RU" dirty="0" smtClean="0"/>
              <a:t> дружку  </a:t>
            </a:r>
            <a:r>
              <a:rPr lang="ru-RU" dirty="0"/>
              <a:t>моют.</a:t>
            </a:r>
          </a:p>
          <a:p>
            <a:pPr marL="0" indent="0">
              <a:buNone/>
            </a:pPr>
            <a:r>
              <a:rPr lang="ru-RU" dirty="0" smtClean="0"/>
              <a:t>Месят  тесто  </a:t>
            </a:r>
            <a:r>
              <a:rPr lang="ru-RU" dirty="0"/>
              <a:t>две </a:t>
            </a:r>
            <a:r>
              <a:rPr lang="ru-RU" dirty="0" smtClean="0"/>
              <a:t> руки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Левая </a:t>
            </a:r>
            <a:r>
              <a:rPr lang="ru-RU" dirty="0" smtClean="0"/>
              <a:t> и  правая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Воду </a:t>
            </a:r>
            <a:r>
              <a:rPr lang="ru-RU" dirty="0" smtClean="0"/>
              <a:t> моря  и  </a:t>
            </a:r>
            <a:r>
              <a:rPr lang="ru-RU" dirty="0"/>
              <a:t>реки </a:t>
            </a:r>
          </a:p>
          <a:p>
            <a:pPr marL="0" indent="0">
              <a:buNone/>
            </a:pPr>
            <a:r>
              <a:rPr lang="ru-RU" dirty="0"/>
              <a:t>загребая</a:t>
            </a:r>
            <a:r>
              <a:rPr lang="ru-RU" dirty="0" smtClean="0"/>
              <a:t>,  </a:t>
            </a:r>
            <a:r>
              <a:rPr lang="ru-RU" dirty="0"/>
              <a:t>плавают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sz="1900" dirty="0" smtClean="0"/>
              <a:t>С. Я.  </a:t>
            </a:r>
            <a:r>
              <a:rPr lang="ru-RU" sz="1900" dirty="0" err="1" smtClean="0"/>
              <a:t>маршак</a:t>
            </a:r>
            <a:endParaRPr lang="ru-RU" sz="1900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375" y="1347895"/>
            <a:ext cx="6295400" cy="4247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983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2497" y="685800"/>
            <a:ext cx="6537279" cy="1151965"/>
          </a:xfrm>
        </p:spPr>
        <p:txBody>
          <a:bodyPr>
            <a:normAutofit/>
          </a:bodyPr>
          <a:lstStyle/>
          <a:p>
            <a:r>
              <a:rPr lang="ru-RU" sz="4900" dirty="0" smtClean="0"/>
              <a:t>Сахалинские картинки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63319" y="2227169"/>
            <a:ext cx="6221905" cy="33111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533" y="163773"/>
            <a:ext cx="4908616" cy="63189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854890" y="3244334"/>
            <a:ext cx="48995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Б.Н. </a:t>
            </a:r>
            <a:r>
              <a:rPr lang="ru-RU" sz="4400" dirty="0" err="1" smtClean="0"/>
              <a:t>Пономарёв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26444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809" y="685800"/>
            <a:ext cx="10222873" cy="1151965"/>
          </a:xfrm>
        </p:spPr>
        <p:txBody>
          <a:bodyPr>
            <a:normAutofit/>
          </a:bodyPr>
          <a:lstStyle/>
          <a:p>
            <a:r>
              <a:rPr lang="ru-RU" dirty="0" smtClean="0"/>
              <a:t>Автограф автора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88699" y="2063396"/>
            <a:ext cx="3491808" cy="3311189"/>
          </a:xfrm>
        </p:spPr>
        <p:txBody>
          <a:bodyPr/>
          <a:lstStyle/>
          <a:p>
            <a:r>
              <a:rPr lang="ru-RU" dirty="0" smtClean="0"/>
              <a:t>детско-родительский                                                  клуб                                                                        «Шаг навстречу»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955" y="1828800"/>
            <a:ext cx="7315744" cy="4366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6782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823881" y="709684"/>
            <a:ext cx="8679976" cy="4664901"/>
          </a:xfrm>
        </p:spPr>
        <p:txBody>
          <a:bodyPr/>
          <a:lstStyle/>
          <a:p>
            <a:r>
              <a:rPr lang="ru-RU" dirty="0"/>
              <a:t>Уже лето за окошком,                                                                                                                                                                             На мари берём морошку.                                                                                                                                                                                                        Светит солнышко,                                                                                                                                                                                            Закрывая донышко…                                                                                                                                                                  Скачет белочка по веткам:                                                                                                                                                                      «Шишки я готовлю деткам».                                                                                                                                                       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347" y="435174"/>
            <a:ext cx="5939790" cy="4841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8682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802"/>
    </mc:Choice>
    <mc:Fallback>
      <p:transition spd="slow" advTm="13802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482687" y="0"/>
            <a:ext cx="4597820" cy="5374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Б.Н. </a:t>
            </a:r>
            <a:r>
              <a:rPr lang="ru-RU" dirty="0" err="1" smtClean="0"/>
              <a:t>Пономарёв</a:t>
            </a:r>
            <a:r>
              <a:rPr lang="ru-RU" dirty="0" smtClean="0"/>
              <a:t>        </a:t>
            </a:r>
          </a:p>
          <a:p>
            <a:pPr marL="0" indent="0">
              <a:buNone/>
            </a:pPr>
            <a:r>
              <a:rPr lang="ru-RU" dirty="0" smtClean="0"/>
              <a:t>Солнца лучик глянул из-за тучек..</a:t>
            </a:r>
          </a:p>
          <a:p>
            <a:pPr marL="0" indent="0">
              <a:buNone/>
            </a:pPr>
            <a:r>
              <a:rPr lang="ru-RU" dirty="0" smtClean="0"/>
              <a:t>Осветил леса, поля – </a:t>
            </a:r>
          </a:p>
          <a:p>
            <a:pPr marL="0" indent="0">
              <a:buNone/>
            </a:pPr>
            <a:r>
              <a:rPr lang="ru-RU" dirty="0" smtClean="0"/>
              <a:t>Улыбается земля.</a:t>
            </a:r>
          </a:p>
          <a:p>
            <a:pPr marL="0" indent="0">
              <a:buNone/>
            </a:pPr>
            <a:r>
              <a:rPr lang="ru-RU" dirty="0" smtClean="0"/>
              <a:t>В небе радуга-дуга   Соединила берега!</a:t>
            </a:r>
          </a:p>
          <a:p>
            <a:pPr marL="0" indent="0">
              <a:buNone/>
            </a:pPr>
            <a:r>
              <a:rPr lang="ru-RU" dirty="0"/>
              <a:t>И</a:t>
            </a:r>
            <a:r>
              <a:rPr lang="ru-RU" dirty="0" smtClean="0"/>
              <a:t> по этому мосту</a:t>
            </a:r>
          </a:p>
          <a:p>
            <a:pPr marL="0" indent="0">
              <a:buNone/>
            </a:pPr>
            <a:r>
              <a:rPr lang="ru-RU" dirty="0" smtClean="0"/>
              <a:t>Я к тебе сейчас приду.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702" y="214780"/>
            <a:ext cx="6132394" cy="6035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404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r>
              <a:rPr lang="ru-RU" dirty="0" err="1" smtClean="0"/>
              <a:t>чистоговорки</a:t>
            </a:r>
            <a:r>
              <a:rPr lang="ru-RU" dirty="0"/>
              <a:t>, </a:t>
            </a:r>
            <a:r>
              <a:rPr lang="ru-RU" dirty="0" smtClean="0"/>
              <a:t>  </a:t>
            </a:r>
            <a:r>
              <a:rPr lang="ru-RU" dirty="0"/>
              <a:t>скороговорки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342495" y="2063396"/>
            <a:ext cx="3738011" cy="331118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      Разучиваем</a:t>
            </a:r>
          </a:p>
          <a:p>
            <a:pPr algn="ctr"/>
            <a:r>
              <a:rPr lang="ru-RU" dirty="0" smtClean="0"/>
              <a:t>медленно </a:t>
            </a:r>
            <a:endParaRPr lang="ru-RU" dirty="0"/>
          </a:p>
          <a:p>
            <a:pPr algn="ctr"/>
            <a:r>
              <a:rPr lang="ru-RU" dirty="0" smtClean="0"/>
              <a:t>тихо </a:t>
            </a:r>
            <a:r>
              <a:rPr lang="ru-RU" dirty="0"/>
              <a:t>– громко 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/>
              <a:t>постепенно ускоряясь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95" y="1665028"/>
            <a:ext cx="7424382" cy="4895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7274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4905" y="125769"/>
            <a:ext cx="9284314" cy="48475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187251" y="5073134"/>
            <a:ext cx="5126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Сказка день рождения «Снегурочки»</a:t>
            </a:r>
          </a:p>
        </p:txBody>
      </p:sp>
    </p:spTree>
    <p:extLst>
      <p:ext uri="{BB962C8B-B14F-4D97-AF65-F5344CB8AC3E}">
        <p14:creationId xmlns:p14="http://schemas.microsoft.com/office/powerpoint/2010/main" xmlns="" val="282330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963"/>
    </mc:Choice>
    <mc:Fallback>
      <p:transition spd="slow" advTm="13963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219" y="699448"/>
            <a:ext cx="7002002" cy="115196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92871" y="313900"/>
            <a:ext cx="3287635" cy="506068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Праздник красивой речи 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/>
              <a:t>Встреча  родителей </a:t>
            </a:r>
            <a:r>
              <a:rPr lang="ru-RU" sz="2400" dirty="0"/>
              <a:t>, </a:t>
            </a:r>
            <a:r>
              <a:rPr lang="ru-RU" sz="2400" dirty="0" smtClean="0"/>
              <a:t> детей  с  библиотекарем                                      Т.  Н.  </a:t>
            </a:r>
            <a:r>
              <a:rPr lang="ru-RU" sz="2400" dirty="0" err="1"/>
              <a:t>Кочиной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3773" y="450375"/>
            <a:ext cx="7901859" cy="5153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002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591869" y="2743200"/>
            <a:ext cx="4488638" cy="263138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  Губки-голубки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54" y="450377"/>
            <a:ext cx="6005015" cy="483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82686" y="631209"/>
            <a:ext cx="4612943" cy="3080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                                                                  Г и м н а с т и к а                           г у б</a:t>
            </a:r>
            <a:br>
              <a:rPr lang="ru-RU" b="1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33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38282" y="1801504"/>
            <a:ext cx="3821372" cy="3573081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благодаря артикуляционной гимнастике                                 Каждый ребёнок 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«Сам» учиться произносить все звуки.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Исчезает «Каша»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            во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рту.                                                                </a:t>
            </a:r>
          </a:p>
          <a:p>
            <a:endParaRPr lang="ru-RU" sz="2400" b="1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19915" y="341193"/>
            <a:ext cx="3562767" cy="6960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Значение неоценимо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445" y="585786"/>
            <a:ext cx="6782937" cy="568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4733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3768" y="102624"/>
            <a:ext cx="9875575" cy="50088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5111505"/>
            <a:ext cx="11955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Праздник красивой речи. Новогодняя сказка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 стихах «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Царевна лягушка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»  </a:t>
            </a:r>
          </a:p>
        </p:txBody>
      </p:sp>
    </p:spTree>
    <p:extLst>
      <p:ext uri="{BB962C8B-B14F-4D97-AF65-F5344CB8AC3E}">
        <p14:creationId xmlns:p14="http://schemas.microsoft.com/office/powerpoint/2010/main" xmlns="" val="298647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779"/>
    </mc:Choice>
    <mc:Fallback>
      <p:transition spd="slow" advTm="1477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7779224" y="2063396"/>
            <a:ext cx="3301283" cy="3311189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 smtClean="0"/>
              <a:t>Праздник</a:t>
            </a:r>
          </a:p>
          <a:p>
            <a:pPr marL="0" indent="0" algn="r">
              <a:buNone/>
            </a:pPr>
            <a:r>
              <a:rPr lang="ru-RU" dirty="0" smtClean="0"/>
              <a:t>  красивой речи для </a:t>
            </a:r>
          </a:p>
          <a:p>
            <a:pPr marL="0" indent="0" algn="r">
              <a:buNone/>
            </a:pPr>
            <a:r>
              <a:rPr lang="ru-RU" dirty="0" smtClean="0"/>
              <a:t>родителей </a:t>
            </a:r>
          </a:p>
          <a:p>
            <a:pPr marL="0" indent="0" algn="r">
              <a:buNone/>
            </a:pPr>
            <a:r>
              <a:rPr lang="ru-RU" dirty="0" smtClean="0"/>
              <a:t>«Аистёнок»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 descr="C:\Documents and Settings\UserX\Рабочий стол\Фото Иванова О.Ф\IMG_27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80" y="573043"/>
            <a:ext cx="8075957" cy="549189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721605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5185" y="368300"/>
            <a:ext cx="8215484" cy="54750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188657" y="3105835"/>
            <a:ext cx="32345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«Праздник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800" b="1" dirty="0">
                <a:latin typeface="Arial" pitchFamily="34" charset="0"/>
                <a:cs typeface="Arial" pitchFamily="34" charset="0"/>
              </a:rPr>
              <a:t>  красивой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речи.</a:t>
            </a:r>
          </a:p>
          <a:p>
            <a:pPr algn="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Новогодняя </a:t>
            </a:r>
          </a:p>
          <a:p>
            <a:pPr algn="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сказка в стихах «Царевна</a:t>
            </a:r>
          </a:p>
          <a:p>
            <a:pPr algn="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лягушка»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49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931"/>
    </mc:Choice>
    <mc:Fallback>
      <p:transition spd="slow" advTm="1493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cummins-vrn.ru/labraries/image/aHR0cDovLzkwMGlnci5uZXQvZGF0YXMvbWtoay9LdWtvbG5vZS1pc2t1c3N0dm8vMDAxMi0wMTItU3Bhc2liby16YS12bmltYW5pZS5qcGc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997"/>
          <a:stretch/>
        </p:blipFill>
        <p:spPr bwMode="auto">
          <a:xfrm>
            <a:off x="0" y="-1"/>
            <a:ext cx="12192000" cy="68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870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4293"/>
    </mc:Choice>
    <mc:Fallback>
      <p:transition spd="slow" advTm="3429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6710" y="685800"/>
            <a:ext cx="4135973" cy="324475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Гимнастика челюсти </a:t>
            </a:r>
            <a:br>
              <a:rPr lang="ru-RU" dirty="0"/>
            </a:br>
            <a:r>
              <a:rPr lang="ru-RU" dirty="0" smtClean="0"/>
              <a:t>                                     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50675" y="1722202"/>
            <a:ext cx="4870775" cy="331118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</a:t>
            </a:r>
            <a:r>
              <a:rPr lang="ru-RU" dirty="0" err="1" smtClean="0"/>
              <a:t>Зубочки</a:t>
            </a:r>
            <a:r>
              <a:rPr lang="ru-RU" dirty="0" smtClean="0"/>
              <a:t> - дубочки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xmlns="" val="2910696850"/>
              </p:ext>
            </p:extLst>
          </p:nvPr>
        </p:nvGraphicFramePr>
        <p:xfrm>
          <a:off x="1050878" y="1323833"/>
          <a:ext cx="4804676" cy="3425019"/>
        </p:xfrm>
        <a:graphic>
          <a:graphicData uri="http://schemas.openxmlformats.org/presentationml/2006/ole">
            <p:oleObj spid="_x0000_s5148" name="Точечный рисунок" r:id="rId3" imgW="3029373" imgH="2057143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45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1427" y="341194"/>
            <a:ext cx="3931256" cy="312533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Гимнастика языка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7246961" y="2063396"/>
            <a:ext cx="3833546" cy="331118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Весёлый            Язычок</a:t>
            </a:r>
          </a:p>
          <a:p>
            <a:pPr marL="0" indent="0" algn="ctr">
              <a:buNone/>
            </a:pPr>
            <a:r>
              <a:rPr lang="ru-RU" dirty="0" smtClean="0"/>
              <a:t>Наш  дружок.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7229" y="368489"/>
            <a:ext cx="4271749" cy="730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53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1367" y="685800"/>
            <a:ext cx="5091315" cy="2589663"/>
          </a:xfrm>
        </p:spPr>
        <p:txBody>
          <a:bodyPr>
            <a:normAutofit/>
          </a:bodyPr>
          <a:lstStyle/>
          <a:p>
            <a:r>
              <a:rPr lang="ru-RU" dirty="0" smtClean="0"/>
              <a:t>Приглашаю Вас  в  путешествие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32059" y="2063396"/>
            <a:ext cx="5348448" cy="331118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     «  </a:t>
            </a:r>
            <a:r>
              <a:rPr lang="ru-RU" dirty="0" smtClean="0"/>
              <a:t>В </a:t>
            </a:r>
            <a:r>
              <a:rPr lang="ru-RU" dirty="0"/>
              <a:t>сказочную страну Весёлого </a:t>
            </a:r>
            <a:r>
              <a:rPr lang="ru-RU" dirty="0" smtClean="0"/>
              <a:t>Язычка </a:t>
            </a:r>
            <a:r>
              <a:rPr lang="ru-RU" b="1" dirty="0" smtClean="0"/>
              <a:t>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22831" y="245660"/>
            <a:ext cx="5609228" cy="580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368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9355" y="423080"/>
            <a:ext cx="5323328" cy="573205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sz="4400" dirty="0"/>
              <a:t>Скоро сказка сказывается, да не скоро дело делается».</a:t>
            </a:r>
            <a:br>
              <a:rPr lang="ru-RU" sz="4400" dirty="0"/>
            </a:br>
            <a:r>
              <a:rPr lang="ru-RU" sz="4400" dirty="0"/>
              <a:t>Возьмите волшебные зеркала.  Полюбуйтесь на себя. 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70683" y="272955"/>
            <a:ext cx="7161800" cy="49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377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1051" y="685800"/>
            <a:ext cx="4381632" cy="50462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«Свет </a:t>
            </a:r>
            <a:r>
              <a:rPr lang="ru-RU" dirty="0"/>
              <a:t>мой зеркальце, скажи,</a:t>
            </a:r>
            <a:br>
              <a:rPr lang="ru-RU" dirty="0"/>
            </a:br>
            <a:r>
              <a:rPr lang="ru-RU" dirty="0"/>
              <a:t>Да всю правду доложи</a:t>
            </a:r>
            <a:r>
              <a:rPr lang="ru-RU" dirty="0" smtClean="0"/>
              <a:t>».                        </a:t>
            </a:r>
            <a:r>
              <a:rPr lang="ru-RU" dirty="0"/>
              <a:t>А. С. Пушкин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                                       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17" y="640224"/>
            <a:ext cx="6469038" cy="475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33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865</TotalTime>
  <Words>702</Words>
  <Application>Microsoft Office PowerPoint</Application>
  <PresentationFormat>Произвольный</PresentationFormat>
  <Paragraphs>152</Paragraphs>
  <Slides>44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Главное мероприятие</vt:lpstr>
      <vt:lpstr>Точечный рисунок</vt:lpstr>
      <vt:lpstr>                                                                                        Мастер -  класс                                                           «Праздник красивой речи»            Учитель-логопед         МБДОУ № 10 «Золушка»           Ольга Фёдоровна Иванова       </vt:lpstr>
      <vt:lpstr>Слайд 2</vt:lpstr>
      <vt:lpstr>Артикуляционная гимнастика в сказочных образах.</vt:lpstr>
      <vt:lpstr>Слайд 4</vt:lpstr>
      <vt:lpstr>Гимнастика челюсти                                                       </vt:lpstr>
      <vt:lpstr>Гимнастика языка </vt:lpstr>
      <vt:lpstr>Приглашаю Вас  в  путешествие</vt:lpstr>
      <vt:lpstr> «Скоро сказка сказывается, да не скоро дело делается». Возьмите волшебные зеркала.  Полюбуйтесь на себя.  </vt:lpstr>
      <vt:lpstr>«Свет мой зеркальце, скажи, Да всю правду доложи».                        А. С. Пушкин  </vt:lpstr>
      <vt:lpstr> отрабатываем  артикуляционную позицию  гласных  звуков,  </vt:lpstr>
      <vt:lpstr>Сказки помогают ребёнку попасть в удивительный мир </vt:lpstr>
      <vt:lpstr>Слайд 12</vt:lpstr>
      <vt:lpstr>Слайд 13</vt:lpstr>
      <vt:lpstr>Слайд 14</vt:lpstr>
      <vt:lpstr>Первый этап упражнения   для  губ</vt:lpstr>
      <vt:lpstr>Слайд 16</vt:lpstr>
      <vt:lpstr>Слайд 17</vt:lpstr>
      <vt:lpstr> второй этап. </vt:lpstr>
      <vt:lpstr>Подвижность    челюсти</vt:lpstr>
      <vt:lpstr>Третий этап</vt:lpstr>
      <vt:lpstr>Спасибо!               молодцы!  Ваши сказки будут опубликованы  на сайте МДОУ «Золушка»</vt:lpstr>
      <vt:lpstr>Вы,  наверное,  устали?</vt:lpstr>
      <vt:lpstr>Дыхательная  гимнастика </vt:lpstr>
      <vt:lpstr>Слайд 24</vt:lpstr>
      <vt:lpstr>Дыхательный тест</vt:lpstr>
      <vt:lpstr>одуванчик</vt:lpstr>
      <vt:lpstr>Слайд 27</vt:lpstr>
      <vt:lpstr>Слайд 28</vt:lpstr>
      <vt:lpstr>Слайд 29</vt:lpstr>
      <vt:lpstr> плавная воздушная  струя </vt:lpstr>
      <vt:lpstr>д</vt:lpstr>
      <vt:lpstr>Мелкая            моторика</vt:lpstr>
      <vt:lpstr>Сахалинские картинки</vt:lpstr>
      <vt:lpstr>Автограф автора</vt:lpstr>
      <vt:lpstr>Слайд 35</vt:lpstr>
      <vt:lpstr>Слайд 36</vt:lpstr>
      <vt:lpstr>   чистоговорки,   скороговорки</vt:lpstr>
      <vt:lpstr>Слайд 38</vt:lpstr>
      <vt:lpstr>Слайд 39</vt:lpstr>
      <vt:lpstr>   Значение неоценимо    </vt:lpstr>
      <vt:lpstr>Слайд 41</vt:lpstr>
      <vt:lpstr>                                                                                                           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 муниципального образования городской округ «Охинский» МБДОУ детский сад №10 «Золушка»  г. Охи         «Особенности использования театрализованной деятельности в коррекционной работе с детьми»             Учитель-логопед          МБДОУ № 10 «Золушка»            Ольга Фёдоровна Иванова         21.12.2015 г. г. Оха,  Сахалинская область.</dc:title>
  <dc:creator>НАДЕЖДА</dc:creator>
  <cp:lastModifiedBy>Анна</cp:lastModifiedBy>
  <cp:revision>57</cp:revision>
  <dcterms:created xsi:type="dcterms:W3CDTF">2015-12-20T08:24:35Z</dcterms:created>
  <dcterms:modified xsi:type="dcterms:W3CDTF">2017-02-06T07:58:25Z</dcterms:modified>
</cp:coreProperties>
</file>